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49AFA54-0E5B-4010-BF88-A3DDB54C6B12}">
          <p14:sldIdLst>
            <p14:sldId id="256"/>
            <p14:sldId id="257"/>
          </p14:sldIdLst>
        </p14:section>
        <p14:section name="Раздел без заголовка" id="{ED20853D-50B4-495E-B3D4-9ABC30BD3C4C}">
          <p14:sldIdLst>
            <p14:sldId id="258"/>
            <p14:sldId id="259"/>
            <p14:sldId id="260"/>
            <p14:sldId id="261"/>
            <p14:sldId id="262"/>
            <p14:sldId id="263"/>
            <p14:sldId id="264"/>
            <p14:sldId id="265"/>
            <p14:sldId id="266"/>
            <p14:sldId id="267"/>
            <p14:sldId id="268"/>
            <p14:sldId id="269"/>
            <p14:sldId id="270"/>
            <p14:sldId id="271"/>
            <p14:sldId id="272"/>
            <p14:sldId id="273"/>
            <p14:sldId id="274"/>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61" d="100"/>
          <a:sy n="61" d="100"/>
        </p:scale>
        <p:origin x="-379" y="-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xmlns=""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xmlns=""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E11CD474-E5E1-4D01-97F6-0C9FC09332C0}"/>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5" name="Footer Placeholder 4">
            <a:extLst>
              <a:ext uri="{FF2B5EF4-FFF2-40B4-BE49-F238E27FC236}">
                <a16:creationId xmlns:a16="http://schemas.microsoft.com/office/drawing/2014/main" xmlns=""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97602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084D1E-BC98-44E4-8D2C-89CCDC293331}"/>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5" name="Footer Placeholder 4">
            <a:extLst>
              <a:ext uri="{FF2B5EF4-FFF2-40B4-BE49-F238E27FC236}">
                <a16:creationId xmlns:a16="http://schemas.microsoft.com/office/drawing/2014/main" xmlns=""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7588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50BC931-E2BF-4C1D-91AA-89F82F8268B2}"/>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5" name="Footer Placeholder 4">
            <a:extLst>
              <a:ext uri="{FF2B5EF4-FFF2-40B4-BE49-F238E27FC236}">
                <a16:creationId xmlns:a16="http://schemas.microsoft.com/office/drawing/2014/main" xmlns=""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14160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82A61642-BFBA-48AE-A29C-C2AA7386AE95}"/>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5" name="Footer Placeholder 4">
            <a:extLst>
              <a:ext uri="{FF2B5EF4-FFF2-40B4-BE49-F238E27FC236}">
                <a16:creationId xmlns:a16="http://schemas.microsoft.com/office/drawing/2014/main" xmlns=""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xmlns=""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86272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2BF300D-5CBE-47E9-A193-E23C8314D0EA}"/>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5" name="Footer Placeholder 4">
            <a:extLst>
              <a:ext uri="{FF2B5EF4-FFF2-40B4-BE49-F238E27FC236}">
                <a16:creationId xmlns:a16="http://schemas.microsoft.com/office/drawing/2014/main" xmlns=""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xmlns=""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8814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E9032FCA-14C6-4497-9C27-3F58062442CE}"/>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6" name="Footer Placeholder 5">
            <a:extLst>
              <a:ext uri="{FF2B5EF4-FFF2-40B4-BE49-F238E27FC236}">
                <a16:creationId xmlns:a16="http://schemas.microsoft.com/office/drawing/2014/main" xmlns=""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xmlns=""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0354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4C9407CC-270D-4C98-B95C-7AE67D2E1913}"/>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8" name="Footer Placeholder 7">
            <a:extLst>
              <a:ext uri="{FF2B5EF4-FFF2-40B4-BE49-F238E27FC236}">
                <a16:creationId xmlns:a16="http://schemas.microsoft.com/office/drawing/2014/main" xmlns=""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xmlns=""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3002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C6FD9A32-9C83-452B-BC69-CC6E95D3C93C}"/>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4" name="Footer Placeholder 3">
            <a:extLst>
              <a:ext uri="{FF2B5EF4-FFF2-40B4-BE49-F238E27FC236}">
                <a16:creationId xmlns:a16="http://schemas.microsoft.com/office/drawing/2014/main" xmlns=""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xmlns=""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04104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72816A0-77C4-4A3F-87BD-A7321E3C84D2}"/>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3" name="Footer Placeholder 2">
            <a:extLst>
              <a:ext uri="{FF2B5EF4-FFF2-40B4-BE49-F238E27FC236}">
                <a16:creationId xmlns:a16="http://schemas.microsoft.com/office/drawing/2014/main" xmlns=""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624418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584C988-A6DB-469A-B8AA-31866F36E83D}"/>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6" name="Footer Placeholder 5">
            <a:extLst>
              <a:ext uri="{FF2B5EF4-FFF2-40B4-BE49-F238E27FC236}">
                <a16:creationId xmlns:a16="http://schemas.microsoft.com/office/drawing/2014/main" xmlns=""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xmlns=""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0552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62C2F5B-DDDD-4E64-94A9-99E46F4B06A0}"/>
              </a:ext>
            </a:extLst>
          </p:cNvPr>
          <p:cNvSpPr>
            <a:spLocks noGrp="1"/>
          </p:cNvSpPr>
          <p:nvPr>
            <p:ph type="dt" sz="half" idx="10"/>
          </p:nvPr>
        </p:nvSpPr>
        <p:spPr/>
        <p:txBody>
          <a:bodyPr/>
          <a:lstStyle/>
          <a:p>
            <a:fld id="{72345051-2045-45DA-935E-2E3CA1A69ADC}" type="datetimeFigureOut">
              <a:rPr lang="en-US" smtClean="0"/>
              <a:t>3/30/2020</a:t>
            </a:fld>
            <a:endParaRPr lang="en-US"/>
          </a:p>
        </p:txBody>
      </p:sp>
      <p:sp>
        <p:nvSpPr>
          <p:cNvPr id="6" name="Footer Placeholder 5">
            <a:extLst>
              <a:ext uri="{FF2B5EF4-FFF2-40B4-BE49-F238E27FC236}">
                <a16:creationId xmlns:a16="http://schemas.microsoft.com/office/drawing/2014/main" xmlns=""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xmlns=""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289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3/30/2020</a:t>
            </a:fld>
            <a:endParaRPr lang="en-US"/>
          </a:p>
        </p:txBody>
      </p:sp>
      <p:sp>
        <p:nvSpPr>
          <p:cNvPr id="5" name="Footer Placeholder 4">
            <a:extLst>
              <a:ext uri="{FF2B5EF4-FFF2-40B4-BE49-F238E27FC236}">
                <a16:creationId xmlns:a16="http://schemas.microsoft.com/office/drawing/2014/main" xmlns=""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84653594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xmlns="" id="{678CC48C-9275-4EFA-9B84-8E818500B9C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1" y="-1"/>
            <a:ext cx="12188952" cy="6858000"/>
          </a:xfrm>
          <a:prstGeom prst="rect">
            <a:avLst/>
          </a:prstGeom>
        </p:spPr>
      </p:pic>
      <p:sp>
        <p:nvSpPr>
          <p:cNvPr id="15" name="Rectangle 10">
            <a:extLst>
              <a:ext uri="{FF2B5EF4-FFF2-40B4-BE49-F238E27FC236}">
                <a16:creationId xmlns:a16="http://schemas.microsoft.com/office/drawing/2014/main" xmlns="" id="{0A324144-E9CF-4B12-A53E-FAC0D281D8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3" y="4530071"/>
            <a:ext cx="12191999" cy="2327926"/>
          </a:xfrm>
          <a:prstGeom prst="rect">
            <a:avLst/>
          </a:prstGeom>
          <a:gradFill flip="none" rotWithShape="1">
            <a:gsLst>
              <a:gs pos="45000">
                <a:schemeClr val="tx1">
                  <a:alpha val="40000"/>
                </a:schemeClr>
              </a:gs>
              <a:gs pos="100000">
                <a:schemeClr val="tx1">
                  <a:alpha val="8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1D5CB7B1-6AA5-49DD-8465-1801DB54798F}"/>
              </a:ext>
            </a:extLst>
          </p:cNvPr>
          <p:cNvSpPr>
            <a:spLocks noGrp="1"/>
          </p:cNvSpPr>
          <p:nvPr>
            <p:ph type="ctrTitle"/>
          </p:nvPr>
        </p:nvSpPr>
        <p:spPr>
          <a:xfrm>
            <a:off x="-3045" y="437322"/>
            <a:ext cx="11876993" cy="4704521"/>
          </a:xfrm>
        </p:spPr>
        <p:txBody>
          <a:bodyPr anchor="ctr">
            <a:normAutofit/>
          </a:bodyPr>
          <a:lstStyle/>
          <a:p>
            <a:pPr algn="ctr"/>
            <a:r>
              <a:rPr lang="ru-RU" sz="4400" dirty="0">
                <a:solidFill>
                  <a:schemeClr val="bg1"/>
                </a:solidFill>
              </a:rPr>
              <a:t>Кордовая модель-</a:t>
            </a:r>
            <a:r>
              <a:rPr lang="ru-RU" sz="4400" dirty="0" err="1">
                <a:solidFill>
                  <a:schemeClr val="bg1"/>
                </a:solidFill>
              </a:rPr>
              <a:t>полукопия</a:t>
            </a:r>
            <a:r>
              <a:rPr lang="ru-RU" sz="4400" dirty="0">
                <a:solidFill>
                  <a:schemeClr val="bg1"/>
                </a:solidFill>
              </a:rPr>
              <a:t> самолёта </a:t>
            </a:r>
            <a:br>
              <a:rPr lang="ru-RU" sz="4400" dirty="0">
                <a:solidFill>
                  <a:schemeClr val="bg1"/>
                </a:solidFill>
              </a:rPr>
            </a:br>
            <a:r>
              <a:rPr lang="en-US" sz="4400" dirty="0">
                <a:solidFill>
                  <a:schemeClr val="bg1"/>
                </a:solidFill>
                <a:latin typeface="Bahnschrift Light" panose="020B0502040204020203" pitchFamily="34" charset="0"/>
              </a:rPr>
              <a:t>PIPER</a:t>
            </a:r>
            <a:r>
              <a:rPr lang="ru-RU" sz="4400" dirty="0">
                <a:solidFill>
                  <a:schemeClr val="bg1"/>
                </a:solidFill>
              </a:rPr>
              <a:t/>
            </a:r>
            <a:br>
              <a:rPr lang="ru-RU" sz="4400" dirty="0">
                <a:solidFill>
                  <a:schemeClr val="bg1"/>
                </a:solidFill>
              </a:rPr>
            </a:br>
            <a:endParaRPr lang="ru-RU" sz="4400" dirty="0">
              <a:solidFill>
                <a:schemeClr val="bg1"/>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subTitle" idx="1"/>
          </p:nvPr>
        </p:nvSpPr>
        <p:spPr>
          <a:xfrm flipV="1">
            <a:off x="640080" y="7295320"/>
            <a:ext cx="10908792" cy="324679"/>
          </a:xfrm>
        </p:spPr>
        <p:txBody>
          <a:bodyPr anchor="ctr">
            <a:normAutofit fontScale="70000" lnSpcReduction="20000"/>
          </a:bodyPr>
          <a:lstStyle/>
          <a:p>
            <a:pPr algn="ctr"/>
            <a:endParaRPr lang="ru-RU" sz="2400" dirty="0">
              <a:solidFill>
                <a:schemeClr val="bg1"/>
              </a:solidFill>
            </a:endParaRPr>
          </a:p>
        </p:txBody>
      </p:sp>
    </p:spTree>
    <p:extLst>
      <p:ext uri="{BB962C8B-B14F-4D97-AF65-F5344CB8AC3E}">
        <p14:creationId xmlns:p14="http://schemas.microsoft.com/office/powerpoint/2010/main" val="4010549026"/>
      </p:ext>
    </p:extLst>
  </p:cSld>
  <p:clrMapOvr>
    <a:masterClrMapping/>
  </p:clrMapOvr>
  <mc:AlternateContent xmlns:mc="http://schemas.openxmlformats.org/markup-compatibility/2006" xmlns:p14="http://schemas.microsoft.com/office/powerpoint/2010/main">
    <mc:Choice Requires="p14">
      <p:transition spd="slow" p14:dur="2000" advTm="3938"/>
    </mc:Choice>
    <mc:Fallback xmlns="">
      <p:transition spd="slow" advTm="393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pPr algn="ctr"/>
            <a:r>
              <a:rPr lang="ru-RU" sz="3200" b="1" dirty="0">
                <a:solidFill>
                  <a:srgbClr val="FF0000"/>
                </a:solidFill>
                <a:latin typeface="Arial" panose="020B0604020202020204" pitchFamily="34" charset="0"/>
              </a:rPr>
              <a:t>Фонарь представляет собой пластину из стекла толщиной 4 мм. Для фиксации ее в носовой части фюзеляжа по линии стыка выдалбливается паз шириной и глубиной 4 мм, а по низу фонаря насверливаются горизонтальные отверстия диаметром 2 мм для клея, после чего пластина вводится в паз фюзеляжа и фиксируется в нем эпоксидным клеем.</a:t>
            </a:r>
            <a:endParaRPr lang="ru-RU" sz="32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1692351316"/>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pPr algn="ctr"/>
            <a:r>
              <a:rPr lang="ru-RU" sz="3200" b="1" dirty="0">
                <a:solidFill>
                  <a:srgbClr val="FF0000"/>
                </a:solidFill>
                <a:latin typeface="Arial" panose="020B0604020202020204" pitchFamily="34" charset="0"/>
              </a:rPr>
              <a:t>Фонарь следует вклеивать только после предварительной сборки модели и проверки ее симметричности и правильности расположения крыла и подкосов</a:t>
            </a:r>
            <a:r>
              <a:rPr lang="en-US" sz="3200" b="1" dirty="0">
                <a:solidFill>
                  <a:srgbClr val="FF0000"/>
                </a:solidFill>
                <a:latin typeface="Arial" panose="020B0604020202020204" pitchFamily="34" charset="0"/>
              </a:rPr>
              <a:t>.</a:t>
            </a:r>
            <a:r>
              <a:rPr lang="ru-RU" sz="3200" b="1" dirty="0">
                <a:solidFill>
                  <a:srgbClr val="FF0000"/>
                </a:solidFill>
                <a:latin typeface="Arial" panose="020B0604020202020204" pitchFamily="34" charset="0"/>
              </a:rPr>
              <a:t> Крыло модели имеет плосковыпуклый профиль с относительной толщиной 12 процентов. Лонжероны — из сосновых реек 8x4 мм, передняя кромка — липовый брусок 6x6 мм, задняя кромка — кедровая рейка 10x5 мм.</a:t>
            </a:r>
            <a:endParaRPr lang="ru-RU" sz="32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2688632098"/>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pPr algn="ctr"/>
            <a:r>
              <a:rPr lang="ru-RU" sz="3200" b="1" dirty="0">
                <a:solidFill>
                  <a:srgbClr val="FF0000"/>
                </a:solidFill>
                <a:latin typeface="Arial" panose="020B0604020202020204" pitchFamily="34" charset="0"/>
              </a:rPr>
              <a:t>Нервюры вырезаны из фанеры толщиной 1,2 мм, расположение нервюр по размаху крыла соответствует расположению их на самолете-прототипе. Корневые нервюры — кедровые, толщиной 8 мм, облицованные снаружи фанерной пластиной толщиной 1,2 мм без вырезов под кромки и лонжероны. </a:t>
            </a:r>
            <a:r>
              <a:rPr lang="ru-RU" sz="3200" b="1" dirty="0" err="1">
                <a:solidFill>
                  <a:srgbClr val="FF0000"/>
                </a:solidFill>
                <a:latin typeface="Arial" panose="020B0604020202020204" pitchFamily="34" charset="0"/>
              </a:rPr>
              <a:t>Законцовки</a:t>
            </a:r>
            <a:r>
              <a:rPr lang="ru-RU" sz="3200" b="1" dirty="0">
                <a:solidFill>
                  <a:srgbClr val="FF0000"/>
                </a:solidFill>
                <a:latin typeface="Arial" panose="020B0604020202020204" pitchFamily="34" charset="0"/>
              </a:rPr>
              <a:t> крыла выклеены на фанерной оправке из семи слоев елового шпона толщиной 0,8 мм с использованием эпоксидного клея.</a:t>
            </a:r>
            <a:endParaRPr lang="ru-RU" sz="32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4136671596"/>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r>
              <a:rPr lang="ru-RU" sz="2400" b="1" dirty="0">
                <a:solidFill>
                  <a:srgbClr val="FF0000"/>
                </a:solidFill>
                <a:latin typeface="Arial" panose="020B0604020202020204" pitchFamily="34" charset="0"/>
              </a:rPr>
              <a:t>Консоли крепятся к фонарю парой резьбовых шпилек М4 с гайками и шайбами, для чего в корневых нервюрах и в фонаре сверлятся отверстия диаметром 4 мм. Подкосы из березовых реек 8x6 мм овального сечения; узлы крепления — из вклеенных на эпоксидной смоле в пазы на подкосах полосок дюралюминия толщиной 2 мм.</a:t>
            </a:r>
            <a:br>
              <a:rPr lang="ru-RU" sz="2400" b="1" dirty="0">
                <a:solidFill>
                  <a:srgbClr val="FF0000"/>
                </a:solidFill>
                <a:latin typeface="Arial" panose="020B0604020202020204" pitchFamily="34" charset="0"/>
              </a:rPr>
            </a:br>
            <a:r>
              <a:rPr lang="ru-RU" sz="2400" b="1" dirty="0">
                <a:solidFill>
                  <a:srgbClr val="FF0000"/>
                </a:solidFill>
                <a:latin typeface="Arial" panose="020B0604020202020204" pitchFamily="34" charset="0"/>
              </a:rPr>
              <a:t>Кронштейны крепления подкосов к крылу вырезаны из 2-мм листового дюралюминия; к лонжеронам они крепятся болтиками с резьбой М2. Кронштейны-уголки крепления подкосов к фюзеляжу вырезаны из соответствующего дюралюминиевого профиля с толщиной полок 2 мм — к фюзеляжу они также крепятся болтиками с резьбой М2 и гайками с шайбами.</a:t>
            </a:r>
            <a:br>
              <a:rPr lang="ru-RU" sz="2400" b="1" dirty="0">
                <a:solidFill>
                  <a:srgbClr val="FF0000"/>
                </a:solidFill>
                <a:latin typeface="Arial" panose="020B0604020202020204" pitchFamily="34" charset="0"/>
              </a:rPr>
            </a:br>
            <a:endParaRPr lang="ru-RU" sz="24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3970331640"/>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r>
              <a:rPr lang="ru-RU" sz="2400" b="1" dirty="0">
                <a:solidFill>
                  <a:srgbClr val="FF0000"/>
                </a:solidFill>
                <a:latin typeface="Arial" panose="020B0604020202020204" pitchFamily="34" charset="0"/>
              </a:rPr>
              <a:t/>
            </a:r>
            <a:br>
              <a:rPr lang="ru-RU" sz="2400" b="1" dirty="0">
                <a:solidFill>
                  <a:srgbClr val="FF0000"/>
                </a:solidFill>
                <a:latin typeface="Arial" panose="020B0604020202020204" pitchFamily="34" charset="0"/>
              </a:rPr>
            </a:br>
            <a:r>
              <a:rPr lang="ru-RU" sz="2400" b="1" dirty="0">
                <a:solidFill>
                  <a:srgbClr val="FF0000"/>
                </a:solidFill>
                <a:latin typeface="Arial" panose="020B0604020202020204" pitchFamily="34" charset="0"/>
              </a:rPr>
              <a:t>Киль, руль направления, стабилизатор и рули высоты — наборные, из кедра. Задняя кромка стабилизатора, передняя кромка руля высоты и руля направления, а также контур киля — из рейки 10x5 мм; поперечный набор оперения — бруски 5x5 мм.</a:t>
            </a:r>
            <a:br>
              <a:rPr lang="ru-RU" sz="2400" b="1" dirty="0">
                <a:solidFill>
                  <a:srgbClr val="FF0000"/>
                </a:solidFill>
                <a:latin typeface="Arial" panose="020B0604020202020204" pitchFamily="34" charset="0"/>
              </a:rPr>
            </a:br>
            <a:r>
              <a:rPr lang="ru-RU" sz="2400" b="1" dirty="0">
                <a:solidFill>
                  <a:srgbClr val="FF0000"/>
                </a:solidFill>
                <a:latin typeface="Arial" panose="020B0604020202020204" pitchFamily="34" charset="0"/>
              </a:rPr>
              <a:t>Руль направления устанавливается на киле с помощью штырьков из мягкой стальной проволоки(скрепка)— это позволяет менять угол отклонения руля при испытательных полетах модели. Половинки руля высоты соединяются торсионом из жесткой стальной проволоки типа ОВС диаметром 2 мм.</a:t>
            </a:r>
            <a:br>
              <a:rPr lang="ru-RU" sz="2400" b="1" dirty="0">
                <a:solidFill>
                  <a:srgbClr val="FF0000"/>
                </a:solidFill>
                <a:latin typeface="Arial" panose="020B0604020202020204" pitchFamily="34" charset="0"/>
              </a:rPr>
            </a:br>
            <a:endParaRPr lang="ru-RU" sz="24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3699394794"/>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r>
              <a:rPr lang="ru-RU" sz="2400" b="1" dirty="0">
                <a:solidFill>
                  <a:srgbClr val="FF0000"/>
                </a:solidFill>
                <a:latin typeface="Arial" panose="020B0604020202020204" pitchFamily="34" charset="0"/>
              </a:rPr>
              <a:t>Петли навески рулей высоты сделаны из лески диаметром 0,15 мм, заплетенной на стабилизаторе и рулях восьмеркой. Главные стойки шасси вырезаны и согнуты из листового дюралюминия толщиной 2 мм. К фюзеляжу они крепятся парой болтиков МЗ с гайками и шайбами.</a:t>
            </a:r>
            <a:br>
              <a:rPr lang="ru-RU" sz="2400" b="1" dirty="0">
                <a:solidFill>
                  <a:srgbClr val="FF0000"/>
                </a:solidFill>
                <a:latin typeface="Arial" panose="020B0604020202020204" pitchFamily="34" charset="0"/>
              </a:rPr>
            </a:br>
            <a:r>
              <a:rPr lang="ru-RU" sz="2400" b="1" dirty="0">
                <a:solidFill>
                  <a:srgbClr val="FF0000"/>
                </a:solidFill>
                <a:latin typeface="Arial" panose="020B0604020202020204" pitchFamily="34" charset="0"/>
              </a:rPr>
              <a:t>Колеса диаметром 50 мм — типа </a:t>
            </a:r>
            <a:r>
              <a:rPr lang="ru-RU" sz="2400" b="1" dirty="0" err="1">
                <a:solidFill>
                  <a:srgbClr val="FF0000"/>
                </a:solidFill>
                <a:latin typeface="Arial" panose="020B0604020202020204" pitchFamily="34" charset="0"/>
              </a:rPr>
              <a:t>Термик</a:t>
            </a:r>
            <a:r>
              <a:rPr lang="ru-RU" sz="2400" b="1" dirty="0">
                <a:solidFill>
                  <a:srgbClr val="FF0000"/>
                </a:solidFill>
                <a:latin typeface="Arial" panose="020B0604020202020204" pitchFamily="34" charset="0"/>
              </a:rPr>
              <a:t>, оси — резьбовые шпильки МЗ, крепление колес — гайками с </a:t>
            </a:r>
            <a:r>
              <a:rPr lang="ru-RU" sz="2400" b="1" dirty="0" err="1">
                <a:solidFill>
                  <a:srgbClr val="FF0000"/>
                </a:solidFill>
                <a:latin typeface="Arial" panose="020B0604020202020204" pitchFamily="34" charset="0"/>
              </a:rPr>
              <a:t>контровкой</a:t>
            </a:r>
            <a:r>
              <a:rPr lang="ru-RU" sz="2400" b="1" dirty="0">
                <a:solidFill>
                  <a:srgbClr val="FF0000"/>
                </a:solidFill>
                <a:latin typeface="Arial" panose="020B0604020202020204" pitchFamily="34" charset="0"/>
              </a:rPr>
              <a:t> их нитрокраской. Хвостовое колесо пластиковое, диаметром 20 мм; стойка из проволоки типа ОВС диаметром 1,5 мм закреплена в фюзеляже эпоксидным клеем. Колесо фиксируется на стойке, припаянной к ней жестяной шайбой. Система управления — обычная для кордовых моделей такого типа.</a:t>
            </a:r>
            <a:br>
              <a:rPr lang="ru-RU" sz="2400" b="1" dirty="0">
                <a:solidFill>
                  <a:srgbClr val="FF0000"/>
                </a:solidFill>
                <a:latin typeface="Arial" panose="020B0604020202020204" pitchFamily="34" charset="0"/>
              </a:rPr>
            </a:br>
            <a:endParaRPr lang="ru-RU" sz="24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1632483882"/>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r>
              <a:rPr lang="ru-RU" sz="2400" b="1" dirty="0">
                <a:solidFill>
                  <a:srgbClr val="FF0000"/>
                </a:solidFill>
                <a:latin typeface="Arial" panose="020B0604020202020204" pitchFamily="34" charset="0"/>
              </a:rPr>
              <a:t/>
            </a:r>
            <a:br>
              <a:rPr lang="ru-RU" sz="2400" b="1" dirty="0">
                <a:solidFill>
                  <a:srgbClr val="FF0000"/>
                </a:solidFill>
                <a:latin typeface="Arial" panose="020B0604020202020204" pitchFamily="34" charset="0"/>
              </a:rPr>
            </a:br>
            <a:r>
              <a:rPr lang="ru-RU" sz="3200" b="1" dirty="0">
                <a:solidFill>
                  <a:srgbClr val="FF0000"/>
                </a:solidFill>
                <a:latin typeface="Arial" panose="020B0604020202020204" pitchFamily="34" charset="0"/>
              </a:rPr>
              <a:t>Тяга управления, соединяющая качалку с кабанчиком руля высоты — это круглая сосновая рейка диаметром 6 мм с проволочными </a:t>
            </a:r>
            <a:r>
              <a:rPr lang="ru-RU" sz="3200" b="1" dirty="0" err="1">
                <a:solidFill>
                  <a:srgbClr val="FF0000"/>
                </a:solidFill>
                <a:latin typeface="Arial" panose="020B0604020202020204" pitchFamily="34" charset="0"/>
              </a:rPr>
              <a:t>оконцовками</a:t>
            </a:r>
            <a:r>
              <a:rPr lang="ru-RU" sz="3200" b="1" dirty="0">
                <a:solidFill>
                  <a:srgbClr val="FF0000"/>
                </a:solidFill>
                <a:latin typeface="Arial" panose="020B0604020202020204" pitchFamily="34" charset="0"/>
              </a:rPr>
              <a:t> диаметром 1,5 мм. Кронштейн крепления качалки — дюралюминиевый уголок с толщиной стенки 2 мм; к фюзеляжу он крепится болтиками М4 с гайками и шайбами. Сама же качалка — из листового дюралюминия толщиной 3 мм.</a:t>
            </a:r>
            <a:endParaRPr lang="ru-RU" sz="32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2629793686"/>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r>
              <a:rPr lang="ru-RU" sz="2400" b="1" dirty="0">
                <a:solidFill>
                  <a:srgbClr val="FF0000"/>
                </a:solidFill>
                <a:latin typeface="Arial" panose="020B0604020202020204" pitchFamily="34" charset="0"/>
              </a:rPr>
              <a:t/>
            </a:r>
            <a:br>
              <a:rPr lang="ru-RU" sz="2400" b="1" dirty="0">
                <a:solidFill>
                  <a:srgbClr val="FF0000"/>
                </a:solidFill>
                <a:latin typeface="Arial" panose="020B0604020202020204" pitchFamily="34" charset="0"/>
              </a:rPr>
            </a:br>
            <a:r>
              <a:rPr lang="ru-RU" sz="2700" b="1" dirty="0">
                <a:solidFill>
                  <a:srgbClr val="FF0000"/>
                </a:solidFill>
                <a:latin typeface="Arial" panose="020B0604020202020204" pitchFamily="34" charset="0"/>
              </a:rPr>
              <a:t>Топливный бак модели емкостью около 60 мл — жестяной, паяный, к фюзеляжу он крепится двумя винтами-саморезами диаметром 3 мм. Отделка модели заключается в оклейке ее </a:t>
            </a:r>
            <a:r>
              <a:rPr lang="ru-RU" sz="2700" b="1" dirty="0" err="1">
                <a:solidFill>
                  <a:srgbClr val="FF0000"/>
                </a:solidFill>
                <a:latin typeface="Arial" panose="020B0604020202020204" pitchFamily="34" charset="0"/>
              </a:rPr>
              <a:t>микалентной</a:t>
            </a:r>
            <a:r>
              <a:rPr lang="ru-RU" sz="2700" b="1" dirty="0">
                <a:solidFill>
                  <a:srgbClr val="FF0000"/>
                </a:solidFill>
                <a:latin typeface="Arial" panose="020B0604020202020204" pitchFamily="34" charset="0"/>
              </a:rPr>
              <a:t> бумагой на </a:t>
            </a:r>
            <a:r>
              <a:rPr lang="ru-RU" sz="2700" b="1" dirty="0" err="1">
                <a:solidFill>
                  <a:srgbClr val="FF0000"/>
                </a:solidFill>
                <a:latin typeface="Arial" panose="020B0604020202020204" pitchFamily="34" charset="0"/>
              </a:rPr>
              <a:t>эмалите</a:t>
            </a:r>
            <a:r>
              <a:rPr lang="ru-RU" sz="2700" b="1" dirty="0">
                <a:solidFill>
                  <a:srgbClr val="FF0000"/>
                </a:solidFill>
                <a:latin typeface="Arial" panose="020B0604020202020204" pitchFamily="34" charset="0"/>
              </a:rPr>
              <a:t> и окраске нитроэмалями в соответствии с окраской самолета-прототипа. </a:t>
            </a:r>
            <a:endParaRPr lang="ru-RU" sz="27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3373542423"/>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71021" y="0"/>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1" y="1435679"/>
            <a:ext cx="12191999" cy="3900376"/>
          </a:xfrm>
        </p:spPr>
        <p:txBody>
          <a:bodyPr anchor="ctr">
            <a:normAutofit/>
          </a:bodyPr>
          <a:lstStyle/>
          <a:p>
            <a:endParaRPr lang="ru-RU" sz="27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1"/>
            <a:ext cx="10545332" cy="753472"/>
          </a:xfrm>
        </p:spPr>
        <p:txBody>
          <a:bodyPr anchor="ctr">
            <a:normAutofit fontScale="92500" lnSpcReduction="10000"/>
          </a:bodyPr>
          <a:lstStyle/>
          <a:p>
            <a:pPr algn="ctr"/>
            <a:endParaRPr lang="ru-RU" sz="4400" dirty="0">
              <a:solidFill>
                <a:srgbClr val="FF0000"/>
              </a:solidFill>
            </a:endParaRPr>
          </a:p>
        </p:txBody>
      </p:sp>
      <p:pic>
        <p:nvPicPr>
          <p:cNvPr id="1026" name="Picture 2">
            <a:extLst>
              <a:ext uri="{FF2B5EF4-FFF2-40B4-BE49-F238E27FC236}">
                <a16:creationId xmlns:a16="http://schemas.microsoft.com/office/drawing/2014/main" xmlns="" id="{1CA0FC51-3EA1-4DE6-A8ED-F3B51A68F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22" y="0"/>
            <a:ext cx="6655456" cy="6944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4026467"/>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2" y="0"/>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1" y="0"/>
            <a:ext cx="12191999" cy="6944266"/>
          </a:xfrm>
        </p:spPr>
        <p:txBody>
          <a:bodyPr anchor="ctr">
            <a:noAutofit/>
          </a:bodyPr>
          <a:lstStyle/>
          <a:p>
            <a:r>
              <a:rPr lang="ru-RU" sz="1800" b="1" dirty="0">
                <a:solidFill>
                  <a:srgbClr val="FF0000"/>
                </a:solidFill>
                <a:latin typeface="Arial" panose="020B0604020202020204" pitchFamily="34" charset="0"/>
              </a:rPr>
              <a:t>Компоновка модели: 1 — крепление топливного бака (винт-саморез диаметром 3); 2 — крепление подкоса к крылу (болт М2 с гайками и шайбами); 3 — имитация фонаря (органическое стекло, лист s4); 4 — верхний и нижний контуры фюзеляжа (кедр, рейка 12x7); 5 — внутренние раскосы хвостовой части фюзеляжа (кедр, рейка 10x4); 6 — каркас киля (кедр, рейка 10x5); 7 — нервюры киля (кедр, рейка 5x5); 8 — кромка руля направления (</a:t>
            </a:r>
            <a:r>
              <a:rPr lang="ru-RU" sz="1800" b="1" dirty="0" err="1">
                <a:solidFill>
                  <a:srgbClr val="FF0000"/>
                </a:solidFill>
                <a:latin typeface="Arial" panose="020B0604020202020204" pitchFamily="34" charset="0"/>
              </a:rPr>
              <a:t>выклейка</a:t>
            </a:r>
            <a:r>
              <a:rPr lang="ru-RU" sz="1800" b="1" dirty="0">
                <a:solidFill>
                  <a:srgbClr val="FF0000"/>
                </a:solidFill>
                <a:latin typeface="Arial" panose="020B0604020202020204" pitchFamily="34" charset="0"/>
              </a:rPr>
              <a:t> из семи слоев елового шпона s0.8); 9 — нервюры руля направления (кедр, рейка 5x5); 10 — каркас руля направления (кедр, рейка 10x5); 11 — хвостовое колесо (пластик, 020); 12 — хвостовая опора (проволока ОВС диаметром 1,5); 13 — кабанчик руля высоты (дюралюминий, лист s2); 14 — стрингеры хвостовой части фюзеляжа (кедр, рейка 4x4); 15 — крепление подкосов к фюзеляжу (болт М2 с гайкой и шайбами); 16 — крепление консолей крыла к фюзеляжу (сталь, шпилька М4 с гайками и шайбами); 17 — основная стойка шасси (дюралюминий, лист s2); 18 — колесо («</a:t>
            </a:r>
            <a:r>
              <a:rPr lang="ru-RU" sz="1800" b="1" dirty="0" err="1">
                <a:solidFill>
                  <a:srgbClr val="FF0000"/>
                </a:solidFill>
                <a:latin typeface="Arial" panose="020B0604020202020204" pitchFamily="34" charset="0"/>
              </a:rPr>
              <a:t>Термик</a:t>
            </a:r>
            <a:r>
              <a:rPr lang="ru-RU" sz="1800" b="1" dirty="0">
                <a:solidFill>
                  <a:srgbClr val="FF0000"/>
                </a:solidFill>
                <a:latin typeface="Arial" panose="020B0604020202020204" pitchFamily="34" charset="0"/>
              </a:rPr>
              <a:t>», диаметром 50); 19 — носовая часть фюзеляжа (фанера sl2); 20 — топливный шланг; 21 — накладка (фанера s3): 22 — двигатель КМД-2,5; 23 — </a:t>
            </a:r>
            <a:r>
              <a:rPr lang="ru-RU" sz="1800" b="1" dirty="0" err="1">
                <a:solidFill>
                  <a:srgbClr val="FF0000"/>
                </a:solidFill>
                <a:latin typeface="Arial" panose="020B0604020202020204" pitchFamily="34" charset="0"/>
              </a:rPr>
              <a:t>моторама</a:t>
            </a:r>
            <a:r>
              <a:rPr lang="ru-RU" sz="1800" b="1" dirty="0">
                <a:solidFill>
                  <a:srgbClr val="FF0000"/>
                </a:solidFill>
                <a:latin typeface="Arial" panose="020B0604020202020204" pitchFamily="34" charset="0"/>
              </a:rPr>
              <a:t> (береза, брусок 15x15); 24 — тяга управления; 25 — топливный бак; 26 — корневая нервюра (кедр s8, облицованный фанерой s1,2); 27,32 — лонжероны (сосна, рейка 8x4); 28 — нервюры (фанера s1,2); 29 — задняя кромка (кедр, рейка 10x5); 30 — подкос; 31 — передняя кромка (липа, рейка 6x6); 33 — вставки (стеклопластик); 34 — концевая нервюра (фанера sl,2); 35 — </a:t>
            </a:r>
            <a:r>
              <a:rPr lang="ru-RU" sz="1800" b="1" dirty="0" err="1">
                <a:solidFill>
                  <a:srgbClr val="FF0000"/>
                </a:solidFill>
                <a:latin typeface="Arial" panose="020B0604020202020204" pitchFamily="34" charset="0"/>
              </a:rPr>
              <a:t>законцовка</a:t>
            </a:r>
            <a:r>
              <a:rPr lang="ru-RU" sz="1800" b="1" dirty="0">
                <a:solidFill>
                  <a:srgbClr val="FF0000"/>
                </a:solidFill>
                <a:latin typeface="Arial" panose="020B0604020202020204" pitchFamily="34" charset="0"/>
              </a:rPr>
              <a:t> крыла (</a:t>
            </a:r>
            <a:r>
              <a:rPr lang="ru-RU" sz="1800" b="1" dirty="0" err="1">
                <a:solidFill>
                  <a:srgbClr val="FF0000"/>
                </a:solidFill>
                <a:latin typeface="Arial" panose="020B0604020202020204" pitchFamily="34" charset="0"/>
              </a:rPr>
              <a:t>выклейка</a:t>
            </a:r>
            <a:r>
              <a:rPr lang="ru-RU" sz="1800" b="1" dirty="0">
                <a:solidFill>
                  <a:srgbClr val="FF0000"/>
                </a:solidFill>
                <a:latin typeface="Arial" panose="020B0604020202020204" pitchFamily="34" charset="0"/>
              </a:rPr>
              <a:t> из семи слоев елового шпона s0,8); 36 — кронштейны крепления подкосов (дюралюминий, лист s2); 37 — крепление основных стоек шасси (болт МЗ с гайкой и шайбой); 38 — кронштейн крепления подкосов к фюзеляжу (дюралюминий, уголок с полкой s2); 39 — крепление кронштейна качалки к фюзеляжу (болт М4 с гайкой и шайбами); 40 — кронштейн с качалкой управления; 41 — нервюры руля высоты (кедр, рейка 5x5); 42 — шарнир руля высоты (леска 00,15, заплетенная «восьмеркой»); 43 — передняя кромка стабилизатора (</a:t>
            </a:r>
            <a:r>
              <a:rPr lang="ru-RU" sz="1800" b="1" dirty="0" err="1">
                <a:solidFill>
                  <a:srgbClr val="FF0000"/>
                </a:solidFill>
                <a:latin typeface="Arial" panose="020B0604020202020204" pitchFamily="34" charset="0"/>
              </a:rPr>
              <a:t>выклейка</a:t>
            </a:r>
            <a:r>
              <a:rPr lang="ru-RU" sz="1800" b="1" dirty="0">
                <a:solidFill>
                  <a:srgbClr val="FF0000"/>
                </a:solidFill>
                <a:latin typeface="Arial" panose="020B0604020202020204" pitchFamily="34" charset="0"/>
              </a:rPr>
              <a:t> из семи слоев елового шпона s0,8); 44 — нервюры стабилизатора (кедр, рейка 5x5); 45 — торсион (проволока ОВС </a:t>
            </a:r>
            <a:r>
              <a:rPr lang="ru-RU" sz="1800" b="1" dirty="0" err="1">
                <a:solidFill>
                  <a:srgbClr val="FF0000"/>
                </a:solidFill>
                <a:latin typeface="Arial" panose="020B0604020202020204" pitchFamily="34" charset="0"/>
              </a:rPr>
              <a:t>диеметром</a:t>
            </a:r>
            <a:r>
              <a:rPr lang="ru-RU" sz="1800" b="1" dirty="0">
                <a:solidFill>
                  <a:srgbClr val="FF0000"/>
                </a:solidFill>
                <a:latin typeface="Arial" panose="020B0604020202020204" pitchFamily="34" charset="0"/>
              </a:rPr>
              <a:t> 2); 46 — задняя кромка стабилизатора (кедр, рейка 10x5); 47 — передняя кромка руля высоты (кедр, рейка 10x5); 48 — задняя кромка руля высоты (</a:t>
            </a:r>
            <a:r>
              <a:rPr lang="ru-RU" sz="1800" b="1" dirty="0" err="1">
                <a:solidFill>
                  <a:srgbClr val="FF0000"/>
                </a:solidFill>
                <a:latin typeface="Arial" panose="020B0604020202020204" pitchFamily="34" charset="0"/>
              </a:rPr>
              <a:t>выклейка</a:t>
            </a:r>
            <a:r>
              <a:rPr lang="ru-RU" sz="1800" b="1" dirty="0">
                <a:solidFill>
                  <a:srgbClr val="FF0000"/>
                </a:solidFill>
                <a:latin typeface="Arial" panose="020B0604020202020204" pitchFamily="34" charset="0"/>
              </a:rPr>
              <a:t> из семи слоев елового шпона s0,8); 49 — вставка (липа); 50 — ось колеса шасси</a:t>
            </a:r>
            <a:endParaRPr lang="ru-RU" sz="18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992038"/>
            <a:ext cx="10545332" cy="595223"/>
          </a:xfrm>
        </p:spPr>
        <p:txBody>
          <a:bodyPr anchor="ctr">
            <a:normAutofit fontScale="77500" lnSpcReduction="20000"/>
          </a:bodyPr>
          <a:lstStyle/>
          <a:p>
            <a:pPr algn="ctr"/>
            <a:endParaRPr lang="ru-RU" sz="4400" dirty="0">
              <a:solidFill>
                <a:srgbClr val="FF0000"/>
              </a:solidFill>
            </a:endParaRPr>
          </a:p>
        </p:txBody>
      </p:sp>
    </p:spTree>
    <p:extLst>
      <p:ext uri="{BB962C8B-B14F-4D97-AF65-F5344CB8AC3E}">
        <p14:creationId xmlns:p14="http://schemas.microsoft.com/office/powerpoint/2010/main" val="381288472"/>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xmlns="" id="{678CC48C-9275-4EFA-9B84-8E818500B9C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1" y="-1"/>
            <a:ext cx="12188952" cy="6858000"/>
          </a:xfrm>
          <a:prstGeom prst="rect">
            <a:avLst/>
          </a:prstGeom>
        </p:spPr>
      </p:pic>
      <p:sp>
        <p:nvSpPr>
          <p:cNvPr id="15" name="Rectangle 10">
            <a:extLst>
              <a:ext uri="{FF2B5EF4-FFF2-40B4-BE49-F238E27FC236}">
                <a16:creationId xmlns:a16="http://schemas.microsoft.com/office/drawing/2014/main" xmlns="" id="{0A324144-E9CF-4B12-A53E-FAC0D281D8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3" y="4530071"/>
            <a:ext cx="12191999" cy="2327926"/>
          </a:xfrm>
          <a:prstGeom prst="rect">
            <a:avLst/>
          </a:prstGeom>
          <a:gradFill flip="none" rotWithShape="1">
            <a:gsLst>
              <a:gs pos="45000">
                <a:schemeClr val="tx1">
                  <a:alpha val="40000"/>
                </a:schemeClr>
              </a:gs>
              <a:gs pos="100000">
                <a:schemeClr val="tx1">
                  <a:alpha val="80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1D5CB7B1-6AA5-49DD-8465-1801DB54798F}"/>
              </a:ext>
            </a:extLst>
          </p:cNvPr>
          <p:cNvSpPr>
            <a:spLocks noGrp="1"/>
          </p:cNvSpPr>
          <p:nvPr>
            <p:ph type="ctrTitle"/>
          </p:nvPr>
        </p:nvSpPr>
        <p:spPr>
          <a:xfrm>
            <a:off x="-3045" y="437322"/>
            <a:ext cx="11876993" cy="45719"/>
          </a:xfrm>
        </p:spPr>
        <p:txBody>
          <a:bodyPr anchor="ctr">
            <a:normAutofit fontScale="90000"/>
          </a:bodyPr>
          <a:lstStyle/>
          <a:p>
            <a:pPr algn="ctr"/>
            <a:r>
              <a:rPr lang="ru-RU" sz="4400" dirty="0">
                <a:solidFill>
                  <a:schemeClr val="bg1"/>
                </a:solidFill>
              </a:rPr>
              <a:t/>
            </a:r>
            <a:br>
              <a:rPr lang="ru-RU" sz="4400" dirty="0">
                <a:solidFill>
                  <a:schemeClr val="bg1"/>
                </a:solidFill>
              </a:rPr>
            </a:br>
            <a:endParaRPr lang="ru-RU" sz="4400" dirty="0">
              <a:solidFill>
                <a:schemeClr val="bg1"/>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subTitle" idx="1"/>
          </p:nvPr>
        </p:nvSpPr>
        <p:spPr>
          <a:xfrm>
            <a:off x="640080" y="304800"/>
            <a:ext cx="5826981" cy="5922264"/>
          </a:xfrm>
        </p:spPr>
        <p:txBody>
          <a:bodyPr anchor="ctr">
            <a:normAutofit/>
          </a:bodyPr>
          <a:lstStyle/>
          <a:p>
            <a:pPr algn="ctr"/>
            <a:r>
              <a:rPr lang="ru-RU" sz="2400" b="1" dirty="0">
                <a:solidFill>
                  <a:srgbClr val="FF0000"/>
                </a:solidFill>
                <a:latin typeface="Arial" panose="020B0604020202020204" pitchFamily="34" charset="0"/>
              </a:rPr>
              <a:t>Аэродинамическая схема этой кордовой модели самолета —высокоплан. Крыло </a:t>
            </a:r>
            <a:r>
              <a:rPr lang="ru-RU" sz="2400" b="1" dirty="0" err="1">
                <a:solidFill>
                  <a:srgbClr val="FF0000"/>
                </a:solidFill>
                <a:latin typeface="Arial" panose="020B0604020202020204" pitchFamily="34" charset="0"/>
              </a:rPr>
              <a:t>двухлонжеронное</a:t>
            </a:r>
            <a:r>
              <a:rPr lang="ru-RU" sz="2400" b="1" dirty="0">
                <a:solidFill>
                  <a:srgbClr val="FF0000"/>
                </a:solidFill>
                <a:latin typeface="Arial" panose="020B0604020202020204" pitchFamily="34" charset="0"/>
              </a:rPr>
              <a:t>, с V-образными подкосами. Такие крылья для самолетов считаются самыми легкими и простыми. Лонжероны крыла — деревянные, коробчатой конструкции.</a:t>
            </a:r>
            <a:endParaRPr lang="ru-RU" sz="2400" dirty="0">
              <a:solidFill>
                <a:srgbClr val="FF0000"/>
              </a:solidFill>
            </a:endParaRPr>
          </a:p>
        </p:txBody>
      </p:sp>
      <p:pic>
        <p:nvPicPr>
          <p:cNvPr id="4" name="Рисунок 3">
            <a:extLst>
              <a:ext uri="{FF2B5EF4-FFF2-40B4-BE49-F238E27FC236}">
                <a16:creationId xmlns:a16="http://schemas.microsoft.com/office/drawing/2014/main" xmlns="" id="{C67196B8-563E-4A59-96C7-4A92F9038BFB}"/>
              </a:ext>
            </a:extLst>
          </p:cNvPr>
          <p:cNvPicPr>
            <a:picLocks noChangeAspect="1"/>
          </p:cNvPicPr>
          <p:nvPr/>
        </p:nvPicPr>
        <p:blipFill>
          <a:blip r:embed="rId3"/>
          <a:stretch>
            <a:fillRect/>
          </a:stretch>
        </p:blipFill>
        <p:spPr>
          <a:xfrm>
            <a:off x="6692348" y="-16566"/>
            <a:ext cx="5499652" cy="6874565"/>
          </a:xfrm>
          <a:prstGeom prst="rect">
            <a:avLst/>
          </a:prstGeom>
        </p:spPr>
      </p:pic>
    </p:spTree>
    <p:extLst>
      <p:ext uri="{BB962C8B-B14F-4D97-AF65-F5344CB8AC3E}">
        <p14:creationId xmlns:p14="http://schemas.microsoft.com/office/powerpoint/2010/main" val="2511836475"/>
      </p:ext>
    </p:extLst>
  </p:cSld>
  <p:clrMapOvr>
    <a:masterClrMapping/>
  </p:clrMapOvr>
  <mc:AlternateContent xmlns:mc="http://schemas.openxmlformats.org/markup-compatibility/2006" xmlns:p14="http://schemas.microsoft.com/office/powerpoint/2010/main">
    <mc:Choice Requires="p14">
      <p:transition spd="slow" p14:dur="2000" advTm="6703"/>
    </mc:Choice>
    <mc:Fallback xmlns="">
      <p:transition spd="slow" advTm="670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2"/>
            <a:ext cx="12188952" cy="6858002"/>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577970" y="1216325"/>
            <a:ext cx="10778877" cy="5132717"/>
          </a:xfrm>
        </p:spPr>
        <p:txBody>
          <a:bodyPr anchor="ctr">
            <a:normAutofit/>
          </a:bodyPr>
          <a:lstStyle/>
          <a:p>
            <a:pPr algn="ctr"/>
            <a:r>
              <a:rPr lang="ru-RU" sz="3100" b="1" dirty="0">
                <a:solidFill>
                  <a:srgbClr val="FF0000"/>
                </a:solidFill>
                <a:latin typeface="Arial" panose="020B0604020202020204" pitchFamily="34" charset="0"/>
              </a:rPr>
              <a:t>Нервюры </a:t>
            </a:r>
            <a:r>
              <a:rPr lang="ru-RU" sz="3100" b="1" dirty="0" err="1">
                <a:solidFill>
                  <a:srgbClr val="FF0000"/>
                </a:solidFill>
                <a:latin typeface="Arial" panose="020B0604020202020204" pitchFamily="34" charset="0"/>
              </a:rPr>
              <a:t>изготавливаливались</a:t>
            </a:r>
            <a:r>
              <a:rPr lang="ru-RU" sz="3100" b="1" dirty="0">
                <a:solidFill>
                  <a:srgbClr val="FF0000"/>
                </a:solidFill>
                <a:latin typeface="Arial" panose="020B0604020202020204" pitchFamily="34" charset="0"/>
              </a:rPr>
              <a:t> из гнутых дюралюминиевых профилей. Обшивка крыла, за исключением узкого фанерного носка, полотняная. Фюзеляж сваривался из тонкостенных стальных труб. Обшивка полотняная, крепилась на деревянных стрингерах, установленных на стальном каркасе для придания фюзеляжу гладкой обтекаемой формы. Кабина, рассчитанная на двух пилотов, располагалась в передней части фюзеляжа.</a:t>
            </a:r>
            <a:r>
              <a:rPr lang="ru-RU" sz="4400" dirty="0">
                <a:solidFill>
                  <a:schemeClr val="bg1"/>
                </a:solidFill>
              </a:rPr>
              <a:t/>
            </a:r>
            <a:br>
              <a:rPr lang="ru-RU" sz="4400" dirty="0">
                <a:solidFill>
                  <a:schemeClr val="bg1"/>
                </a:solidFill>
              </a:rPr>
            </a:br>
            <a:endParaRPr lang="ru-RU" sz="4400" dirty="0">
              <a:solidFill>
                <a:schemeClr val="bg1"/>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a:off x="841248" y="301926"/>
            <a:ext cx="10122926" cy="845387"/>
          </a:xfrm>
        </p:spPr>
        <p:txBody>
          <a:bodyPr anchor="ctr">
            <a:normAutofit/>
          </a:bodyPr>
          <a:lstStyle/>
          <a:p>
            <a:pPr algn="ctr"/>
            <a:r>
              <a:rPr lang="ru-RU" sz="4400" dirty="0">
                <a:solidFill>
                  <a:srgbClr val="FF0000"/>
                </a:solidFill>
              </a:rPr>
              <a:t>Как строился самолёт</a:t>
            </a:r>
          </a:p>
        </p:txBody>
      </p:sp>
    </p:spTree>
    <p:extLst>
      <p:ext uri="{BB962C8B-B14F-4D97-AF65-F5344CB8AC3E}">
        <p14:creationId xmlns:p14="http://schemas.microsoft.com/office/powerpoint/2010/main" val="1793035411"/>
      </p:ext>
    </p:extLst>
  </p:cSld>
  <p:clrMapOvr>
    <a:masterClrMapping/>
  </p:clrMapOvr>
  <mc:AlternateContent xmlns:mc="http://schemas.openxmlformats.org/markup-compatibility/2006" xmlns:p14="http://schemas.microsoft.com/office/powerpoint/2010/main">
    <mc:Choice Requires="p14">
      <p:transition spd="slow" p14:dur="2000" advTm="4047"/>
    </mc:Choice>
    <mc:Fallback xmlns="">
      <p:transition spd="slow" advTm="404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3048" y="-86266"/>
            <a:ext cx="12188952"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577970" y="414069"/>
            <a:ext cx="10778877" cy="5934974"/>
          </a:xfrm>
        </p:spPr>
        <p:txBody>
          <a:bodyPr anchor="ctr">
            <a:normAutofit/>
          </a:bodyPr>
          <a:lstStyle/>
          <a:p>
            <a:pPr algn="ctr"/>
            <a:r>
              <a:rPr lang="ru-RU" sz="3600" b="1" dirty="0">
                <a:solidFill>
                  <a:srgbClr val="FF0000"/>
                </a:solidFill>
                <a:latin typeface="Arial" panose="020B0604020202020204" pitchFamily="34" charset="0"/>
              </a:rPr>
              <a:t>Приборной доской оснащалась только рабочее место переднего пилота. Вход в кабину — через двухстворчатую дверь в правом борту фюзеляжа. Хвостовое оперение простейшей конструкции. Каркасы киля, стабилизатора и рулей сваривались из стальных труб, после чего эти узлы обтягивались полотном.</a:t>
            </a:r>
            <a:endParaRPr lang="ru-RU" sz="36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665826" y="-2166152"/>
            <a:ext cx="13742633" cy="1677879"/>
          </a:xfrm>
        </p:spPr>
        <p:txBody>
          <a:bodyPr anchor="ctr">
            <a:normAutofit/>
          </a:bodyPr>
          <a:lstStyle/>
          <a:p>
            <a:pPr algn="ctr"/>
            <a:endParaRPr lang="ru-RU" sz="4400" dirty="0">
              <a:solidFill>
                <a:srgbClr val="FF0000"/>
              </a:solidFill>
            </a:endParaRPr>
          </a:p>
        </p:txBody>
      </p:sp>
    </p:spTree>
    <p:extLst>
      <p:ext uri="{BB962C8B-B14F-4D97-AF65-F5344CB8AC3E}">
        <p14:creationId xmlns:p14="http://schemas.microsoft.com/office/powerpoint/2010/main" val="2113946249"/>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3048" y="-86266"/>
            <a:ext cx="12188952"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577970" y="414069"/>
            <a:ext cx="10778877" cy="5934974"/>
          </a:xfrm>
        </p:spPr>
        <p:txBody>
          <a:bodyPr anchor="ctr">
            <a:normAutofit/>
          </a:bodyPr>
          <a:lstStyle/>
          <a:p>
            <a:pPr algn="ctr"/>
            <a:r>
              <a:rPr lang="ru-RU" sz="3600" b="1" dirty="0">
                <a:solidFill>
                  <a:srgbClr val="FF0000"/>
                </a:solidFill>
                <a:latin typeface="Arial" panose="020B0604020202020204" pitchFamily="34" charset="0"/>
              </a:rPr>
              <a:t>Прочность и жесткость оперения обеспечивались расчалками. Стойки шасси — трубчатые, сварные. Амортизация осуществлялась резиновым шнуром, заплетенным на среднем подкосе. Боковые плоские фермы шасси для снижения аэродинамического сопротивления обтягивались полотном.</a:t>
            </a:r>
            <a:endParaRPr lang="ru-RU" sz="36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665826" y="-2166152"/>
            <a:ext cx="13742633" cy="1677879"/>
          </a:xfrm>
        </p:spPr>
        <p:txBody>
          <a:bodyPr anchor="ctr">
            <a:normAutofit/>
          </a:bodyPr>
          <a:lstStyle/>
          <a:p>
            <a:pPr algn="ctr"/>
            <a:endParaRPr lang="ru-RU" sz="4400" dirty="0">
              <a:solidFill>
                <a:srgbClr val="FF0000"/>
              </a:solidFill>
            </a:endParaRPr>
          </a:p>
        </p:txBody>
      </p:sp>
    </p:spTree>
    <p:extLst>
      <p:ext uri="{BB962C8B-B14F-4D97-AF65-F5344CB8AC3E}">
        <p14:creationId xmlns:p14="http://schemas.microsoft.com/office/powerpoint/2010/main" val="1570395419"/>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3048" y="-86266"/>
            <a:ext cx="12188952"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7418717" y="418380"/>
            <a:ext cx="3820414" cy="5934974"/>
          </a:xfrm>
        </p:spPr>
        <p:txBody>
          <a:bodyPr anchor="ctr">
            <a:normAutofit/>
          </a:bodyPr>
          <a:lstStyle/>
          <a:p>
            <a:pPr algn="ctr"/>
            <a:r>
              <a:rPr lang="ru-RU" sz="3600" dirty="0">
                <a:solidFill>
                  <a:srgbClr val="FF0000"/>
                </a:solidFill>
              </a:rPr>
              <a:t>Вид </a:t>
            </a:r>
            <a:br>
              <a:rPr lang="ru-RU" sz="3600" dirty="0">
                <a:solidFill>
                  <a:srgbClr val="FF0000"/>
                </a:solidFill>
              </a:rPr>
            </a:br>
            <a:r>
              <a:rPr lang="ru-RU" sz="3600" dirty="0">
                <a:solidFill>
                  <a:srgbClr val="FF0000"/>
                </a:solidFill>
              </a:rPr>
              <a:t>сбоку</a:t>
            </a:r>
            <a:br>
              <a:rPr lang="ru-RU" sz="3600" dirty="0">
                <a:solidFill>
                  <a:srgbClr val="FF0000"/>
                </a:solidFill>
              </a:rPr>
            </a:br>
            <a:endParaRPr lang="ru-RU" sz="36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665826" y="-2166152"/>
            <a:ext cx="13742633" cy="1677879"/>
          </a:xfrm>
        </p:spPr>
        <p:txBody>
          <a:bodyPr anchor="ctr">
            <a:normAutofit/>
          </a:bodyPr>
          <a:lstStyle/>
          <a:p>
            <a:pPr algn="ctr"/>
            <a:endParaRPr lang="ru-RU" sz="4400" dirty="0">
              <a:solidFill>
                <a:srgbClr val="FF0000"/>
              </a:solidFill>
            </a:endParaRPr>
          </a:p>
        </p:txBody>
      </p:sp>
      <p:pic>
        <p:nvPicPr>
          <p:cNvPr id="1026" name="Picture 2">
            <a:extLst>
              <a:ext uri="{FF2B5EF4-FFF2-40B4-BE49-F238E27FC236}">
                <a16:creationId xmlns:a16="http://schemas.microsoft.com/office/drawing/2014/main" xmlns="" id="{D8063F61-5934-43D9-9AA4-3442BACB41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 y="-86266"/>
            <a:ext cx="6999071" cy="6944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1152450"/>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358155" y="-86266"/>
            <a:ext cx="12188952"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9019713" y="418380"/>
            <a:ext cx="2219418" cy="5934974"/>
          </a:xfrm>
        </p:spPr>
        <p:txBody>
          <a:bodyPr anchor="ctr">
            <a:normAutofit/>
          </a:bodyPr>
          <a:lstStyle/>
          <a:p>
            <a:pPr algn="ctr"/>
            <a:r>
              <a:rPr lang="ru-RU" sz="3600" dirty="0">
                <a:solidFill>
                  <a:srgbClr val="FF0000"/>
                </a:solidFill>
              </a:rPr>
              <a:t>Вид </a:t>
            </a:r>
            <a:br>
              <a:rPr lang="ru-RU" sz="3600" dirty="0">
                <a:solidFill>
                  <a:srgbClr val="FF0000"/>
                </a:solidFill>
              </a:rPr>
            </a:br>
            <a:r>
              <a:rPr lang="ru-RU" sz="3600" dirty="0">
                <a:solidFill>
                  <a:srgbClr val="FF0000"/>
                </a:solidFill>
              </a:rPr>
              <a:t>сбоку</a:t>
            </a:r>
            <a:br>
              <a:rPr lang="ru-RU" sz="3600" dirty="0">
                <a:solidFill>
                  <a:srgbClr val="FF0000"/>
                </a:solidFill>
              </a:rPr>
            </a:br>
            <a:r>
              <a:rPr lang="ru-RU" sz="3600" dirty="0">
                <a:solidFill>
                  <a:srgbClr val="FF0000"/>
                </a:solidFill>
              </a:rPr>
              <a:t>и сверху</a:t>
            </a: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4001166" y="-2252418"/>
            <a:ext cx="20726618" cy="1698985"/>
          </a:xfrm>
        </p:spPr>
        <p:txBody>
          <a:bodyPr anchor="ctr">
            <a:normAutofit/>
          </a:bodyPr>
          <a:lstStyle/>
          <a:p>
            <a:pPr algn="ctr"/>
            <a:endParaRPr lang="ru-RU" sz="4400" dirty="0">
              <a:solidFill>
                <a:srgbClr val="FF0000"/>
              </a:solidFill>
            </a:endParaRPr>
          </a:p>
        </p:txBody>
      </p:sp>
      <p:pic>
        <p:nvPicPr>
          <p:cNvPr id="3074" name="Picture 2">
            <a:extLst>
              <a:ext uri="{FF2B5EF4-FFF2-40B4-BE49-F238E27FC236}">
                <a16:creationId xmlns:a16="http://schemas.microsoft.com/office/drawing/2014/main" xmlns="" id="{038E0BD1-D4CA-4F14-9196-6DFFF30971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6266"/>
            <a:ext cx="6814159" cy="6944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21635"/>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1"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a:bodyPr>
          <a:lstStyle/>
          <a:p>
            <a:pPr algn="ctr"/>
            <a:r>
              <a:rPr lang="ru-RU" sz="3200" b="1" dirty="0">
                <a:solidFill>
                  <a:srgbClr val="FF0000"/>
                </a:solidFill>
                <a:latin typeface="Arial" panose="020B0604020202020204" pitchFamily="34" charset="0"/>
              </a:rPr>
              <a:t>Носовая его часть выпиливается из высококачественной 12-мм фанеры, центральная же представляет собой плоскую ферму, выклеенную из кедра — верхний и нижний контуры из реек сечением 12x7 мм, внутренние раскосы — из реек сечением 10x4 мм. Поверх раскосов монтируются стрингеры из брусочков сечением 4x4 мм. Сборка фюзеляжа ведется с помощью эпоксидного клея.</a:t>
            </a:r>
            <a:endParaRPr lang="ru-RU" sz="32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самолёта</a:t>
            </a:r>
          </a:p>
        </p:txBody>
      </p:sp>
    </p:spTree>
    <p:extLst>
      <p:ext uri="{BB962C8B-B14F-4D97-AF65-F5344CB8AC3E}">
        <p14:creationId xmlns:p14="http://schemas.microsoft.com/office/powerpoint/2010/main" val="1474785272"/>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xmlns="" id="{5C4B5F0A-4CDE-4E57-B366-629B59206507}"/>
              </a:ext>
            </a:extLst>
          </p:cNvPr>
          <p:cNvPicPr>
            <a:picLocks noChangeAspect="1"/>
          </p:cNvPicPr>
          <p:nvPr/>
        </p:nvPicPr>
        <p:blipFill rotWithShape="1">
          <a:blip r:embed="rId2"/>
          <a:srcRect t="35843" r="-1" b="7893"/>
          <a:stretch/>
        </p:blipFill>
        <p:spPr>
          <a:xfrm>
            <a:off x="0" y="-86266"/>
            <a:ext cx="12192000" cy="6944266"/>
          </a:xfrm>
          <a:prstGeom prst="rect">
            <a:avLst/>
          </a:prstGeom>
        </p:spPr>
      </p:pic>
      <p:sp>
        <p:nvSpPr>
          <p:cNvPr id="2" name="Заголовок 1">
            <a:extLst>
              <a:ext uri="{FF2B5EF4-FFF2-40B4-BE49-F238E27FC236}">
                <a16:creationId xmlns:a16="http://schemas.microsoft.com/office/drawing/2014/main" xmlns="" id="{1D5CB7B1-6AA5-49DD-8465-1801DB54798F}"/>
              </a:ext>
            </a:extLst>
          </p:cNvPr>
          <p:cNvSpPr>
            <a:spLocks noGrp="1"/>
          </p:cNvSpPr>
          <p:nvPr>
            <p:ph type="title"/>
          </p:nvPr>
        </p:nvSpPr>
        <p:spPr>
          <a:xfrm>
            <a:off x="693800" y="1259456"/>
            <a:ext cx="10545332" cy="5093897"/>
          </a:xfrm>
        </p:spPr>
        <p:txBody>
          <a:bodyPr anchor="ctr">
            <a:normAutofit fontScale="90000"/>
          </a:bodyPr>
          <a:lstStyle/>
          <a:p>
            <a:pPr algn="ctr"/>
            <a:r>
              <a:rPr lang="ru-RU" sz="3200" b="1" dirty="0">
                <a:solidFill>
                  <a:srgbClr val="FF0000"/>
                </a:solidFill>
                <a:latin typeface="Arial" panose="020B0604020202020204" pitchFamily="34" charset="0"/>
              </a:rPr>
              <a:t>После застывания клея центральная часть фюзеляжа шлифуется на клин — толщина его составляет 12 мм в зоне крыла и 4 мм у киля, а в хвостовую часть вклеиваются пластины из фанеры толщиной 1,2 мм с пазом под стабилизатор. Далее на носовую часть фюзеляжа наклеиваются накладки из 3-мм фанеры — справа с пазом под двигатель и слева — без паза. </a:t>
            </a:r>
            <a:r>
              <a:rPr lang="ru-RU" sz="3200" b="1" dirty="0" err="1">
                <a:solidFill>
                  <a:srgbClr val="FF0000"/>
                </a:solidFill>
                <a:latin typeface="Arial" panose="020B0604020202020204" pitchFamily="34" charset="0"/>
              </a:rPr>
              <a:t>Моторама</a:t>
            </a:r>
            <a:r>
              <a:rPr lang="ru-RU" sz="3200" b="1" dirty="0">
                <a:solidFill>
                  <a:srgbClr val="FF0000"/>
                </a:solidFill>
                <a:latin typeface="Arial" panose="020B0604020202020204" pitchFamily="34" charset="0"/>
              </a:rPr>
              <a:t> выполняется из пары березовых брусков таким образом, чтобы обеспечивался выкос двигателя — три градуса во внешнюю сторону.</a:t>
            </a:r>
            <a:endParaRPr lang="ru-RU" sz="3200" dirty="0">
              <a:solidFill>
                <a:srgbClr val="FF0000"/>
              </a:solidFill>
            </a:endParaRPr>
          </a:p>
        </p:txBody>
      </p:sp>
      <p:sp>
        <p:nvSpPr>
          <p:cNvPr id="3" name="Подзаголовок 2">
            <a:extLst>
              <a:ext uri="{FF2B5EF4-FFF2-40B4-BE49-F238E27FC236}">
                <a16:creationId xmlns:a16="http://schemas.microsoft.com/office/drawing/2014/main" xmlns="" id="{7D23B25C-2D38-4833-8809-1AD97E95CD76}"/>
              </a:ext>
            </a:extLst>
          </p:cNvPr>
          <p:cNvSpPr>
            <a:spLocks noGrp="1"/>
          </p:cNvSpPr>
          <p:nvPr>
            <p:ph type="body" idx="1"/>
          </p:nvPr>
        </p:nvSpPr>
        <p:spPr>
          <a:xfrm flipH="1">
            <a:off x="1083076" y="418380"/>
            <a:ext cx="10545332" cy="841077"/>
          </a:xfrm>
        </p:spPr>
        <p:txBody>
          <a:bodyPr anchor="ctr">
            <a:normAutofit/>
          </a:bodyPr>
          <a:lstStyle/>
          <a:p>
            <a:pPr algn="ctr"/>
            <a:r>
              <a:rPr lang="ru-RU" sz="4400" dirty="0">
                <a:solidFill>
                  <a:srgbClr val="FF0000"/>
                </a:solidFill>
              </a:rPr>
              <a:t>Изготовление самолета</a:t>
            </a:r>
          </a:p>
        </p:txBody>
      </p:sp>
    </p:spTree>
    <p:extLst>
      <p:ext uri="{BB962C8B-B14F-4D97-AF65-F5344CB8AC3E}">
        <p14:creationId xmlns:p14="http://schemas.microsoft.com/office/powerpoint/2010/main" val="1788657993"/>
      </p:ext>
    </p:extLst>
  </p:cSld>
  <p:clrMapOvr>
    <a:masterClrMapping/>
  </p:clrMapOvr>
  <mc:AlternateContent xmlns:mc="http://schemas.openxmlformats.org/markup-compatibility/2006" xmlns:p14="http://schemas.microsoft.com/office/powerpoint/2010/main">
    <mc:Choice Requires="p14">
      <p:transition spd="slow" p14:dur="2000" advTm="2648"/>
    </mc:Choice>
    <mc:Fallback xmlns="">
      <p:transition spd="slow" advTm="2648"/>
    </mc:Fallback>
  </mc:AlternateContent>
</p:sld>
</file>

<file path=ppt/theme/theme1.xml><?xml version="1.0" encoding="utf-8"?>
<a:theme xmlns:a="http://schemas.openxmlformats.org/drawingml/2006/main" name="SketchyVTI">
  <a:themeElements>
    <a:clrScheme name="AnalogousFromDarkSeedLeftStep">
      <a:dk1>
        <a:srgbClr val="000000"/>
      </a:dk1>
      <a:lt1>
        <a:srgbClr val="FFFFFF"/>
      </a:lt1>
      <a:dk2>
        <a:srgbClr val="412B24"/>
      </a:dk2>
      <a:lt2>
        <a:srgbClr val="E2E5E8"/>
      </a:lt2>
      <a:accent1>
        <a:srgbClr val="C3894D"/>
      </a:accent1>
      <a:accent2>
        <a:srgbClr val="B1463B"/>
      </a:accent2>
      <a:accent3>
        <a:srgbClr val="C34D73"/>
      </a:accent3>
      <a:accent4>
        <a:srgbClr val="B13B92"/>
      </a:accent4>
      <a:accent5>
        <a:srgbClr val="B14DC3"/>
      </a:accent5>
      <a:accent6>
        <a:srgbClr val="7444B5"/>
      </a:accent6>
      <a:hlink>
        <a:srgbClr val="C145BF"/>
      </a:hlink>
      <a:folHlink>
        <a:srgbClr val="7F7F7F"/>
      </a:folHlink>
    </a:clrScheme>
    <a:fontScheme name="Sketchy_SerifHand">
      <a:majorFont>
        <a:latin typeface="The Serif Hand Black"/>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55</TotalTime>
  <Words>1044</Words>
  <Application>Microsoft Office PowerPoint</Application>
  <PresentationFormat>Произвольный</PresentationFormat>
  <Paragraphs>30</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SketchyVTI</vt:lpstr>
      <vt:lpstr>Кордовая модель-полукопия самолёта  PIPER </vt:lpstr>
      <vt:lpstr> </vt:lpstr>
      <vt:lpstr>Нервюры изготавливаливались из гнутых дюралюминиевых профилей. Обшивка крыла, за исключением узкого фанерного носка, полотняная. Фюзеляж сваривался из тонкостенных стальных труб. Обшивка полотняная, крепилась на деревянных стрингерах, установленных на стальном каркасе для придания фюзеляжу гладкой обтекаемой формы. Кабина, рассчитанная на двух пилотов, располагалась в передней части фюзеляжа. </vt:lpstr>
      <vt:lpstr>Приборной доской оснащалась только рабочее место переднего пилота. Вход в кабину — через двухстворчатую дверь в правом борту фюзеляжа. Хвостовое оперение простейшей конструкции. Каркасы киля, стабилизатора и рулей сваривались из стальных труб, после чего эти узлы обтягивались полотном.</vt:lpstr>
      <vt:lpstr>Прочность и жесткость оперения обеспечивались расчалками. Стойки шасси — трубчатые, сварные. Амортизация осуществлялась резиновым шнуром, заплетенным на среднем подкосе. Боковые плоские фермы шасси для снижения аэродинамического сопротивления обтягивались полотном.</vt:lpstr>
      <vt:lpstr>Вид  сбоку </vt:lpstr>
      <vt:lpstr>Вид  сбоку и сверху</vt:lpstr>
      <vt:lpstr>Носовая его часть выпиливается из высококачественной 12-мм фанеры, центральная же представляет собой плоскую ферму, выклеенную из кедра — верхний и нижний контуры из реек сечением 12x7 мм, внутренние раскосы — из реек сечением 10x4 мм. Поверх раскосов монтируются стрингеры из брусочков сечением 4x4 мм. Сборка фюзеляжа ведется с помощью эпоксидного клея.</vt:lpstr>
      <vt:lpstr>После застывания клея центральная часть фюзеляжа шлифуется на клин — толщина его составляет 12 мм в зоне крыла и 4 мм у киля, а в хвостовую часть вклеиваются пластины из фанеры толщиной 1,2 мм с пазом под стабилизатор. Далее на носовую часть фюзеляжа наклеиваются накладки из 3-мм фанеры — справа с пазом под двигатель и слева — без паза. Моторама выполняется из пары березовых брусков таким образом, чтобы обеспечивался выкос двигателя — три градуса во внешнюю сторону.</vt:lpstr>
      <vt:lpstr>Фонарь представляет собой пластину из стекла толщиной 4 мм. Для фиксации ее в носовой части фюзеляжа по линии стыка выдалбливается паз шириной и глубиной 4 мм, а по низу фонаря насверливаются горизонтальные отверстия диаметром 2 мм для клея, после чего пластина вводится в паз фюзеляжа и фиксируется в нем эпоксидным клеем.</vt:lpstr>
      <vt:lpstr>Фонарь следует вклеивать только после предварительной сборки модели и проверки ее симметричности и правильности расположения крыла и подкосов. Крыло модели имеет плосковыпуклый профиль с относительной толщиной 12 процентов. Лонжероны — из сосновых реек 8x4 мм, передняя кромка — липовый брусок 6x6 мм, задняя кромка — кедровая рейка 10x5 мм.</vt:lpstr>
      <vt:lpstr>Нервюры вырезаны из фанеры толщиной 1,2 мм, расположение нервюр по размаху крыла соответствует расположению их на самолете-прототипе. Корневые нервюры — кедровые, толщиной 8 мм, облицованные снаружи фанерной пластиной толщиной 1,2 мм без вырезов под кромки и лонжероны. Законцовки крыла выклеены на фанерной оправке из семи слоев елового шпона толщиной 0,8 мм с использованием эпоксидного клея.</vt:lpstr>
      <vt:lpstr>Консоли крепятся к фонарю парой резьбовых шпилек М4 с гайками и шайбами, для чего в корневых нервюрах и в фонаре сверлятся отверстия диаметром 4 мм. Подкосы из березовых реек 8x6 мм овального сечения; узлы крепления — из вклеенных на эпоксидной смоле в пазы на подкосах полосок дюралюминия толщиной 2 мм. Кронштейны крепления подкосов к крылу вырезаны из 2-мм листового дюралюминия; к лонжеронам они крепятся болтиками с резьбой М2. Кронштейны-уголки крепления подкосов к фюзеляжу вырезаны из соответствующего дюралюминиевого профиля с толщиной полок 2 мм — к фюзеляжу они также крепятся болтиками с резьбой М2 и гайками с шайбами. </vt:lpstr>
      <vt:lpstr> Киль, руль направления, стабилизатор и рули высоты — наборные, из кедра. Задняя кромка стабилизатора, передняя кромка руля высоты и руля направления, а также контур киля — из рейки 10x5 мм; поперечный набор оперения — бруски 5x5 мм. Руль направления устанавливается на киле с помощью штырьков из мягкой стальной проволоки(скрепка)— это позволяет менять угол отклонения руля при испытательных полетах модели. Половинки руля высоты соединяются торсионом из жесткой стальной проволоки типа ОВС диаметром 2 мм. </vt:lpstr>
      <vt:lpstr>Петли навески рулей высоты сделаны из лески диаметром 0,15 мм, заплетенной на стабилизаторе и рулях восьмеркой. Главные стойки шасси вырезаны и согнуты из листового дюралюминия толщиной 2 мм. К фюзеляжу они крепятся парой болтиков МЗ с гайками и шайбами. Колеса диаметром 50 мм — типа Термик, оси — резьбовые шпильки МЗ, крепление колес — гайками с контровкой их нитрокраской. Хвостовое колесо пластиковое, диаметром 20 мм; стойка из проволоки типа ОВС диаметром 1,5 мм закреплена в фюзеляже эпоксидным клеем. Колесо фиксируется на стойке, припаянной к ней жестяной шайбой. Система управления — обычная для кордовых моделей такого типа. </vt:lpstr>
      <vt:lpstr> Тяга управления, соединяющая качалку с кабанчиком руля высоты — это круглая сосновая рейка диаметром 6 мм с проволочными оконцовками диаметром 1,5 мм. Кронштейн крепления качалки — дюралюминиевый уголок с толщиной стенки 2 мм; к фюзеляжу он крепится болтиками М4 с гайками и шайбами. Сама же качалка — из листового дюралюминия толщиной 3 мм.</vt:lpstr>
      <vt:lpstr> Топливный бак модели емкостью около 60 мл — жестяной, паяный, к фюзеляжу он крепится двумя винтами-саморезами диаметром 3 мм. Отделка модели заключается в оклейке ее микалентной бумагой на эмалите и окраске нитроэмалями в соответствии с окраской самолета-прототипа. </vt:lpstr>
      <vt:lpstr>Презентация PowerPoint</vt:lpstr>
      <vt:lpstr>Компоновка модели: 1 — крепление топливного бака (винт-саморез диаметром 3); 2 — крепление подкоса к крылу (болт М2 с гайками и шайбами); 3 — имитация фонаря (органическое стекло, лист s4); 4 — верхний и нижний контуры фюзеляжа (кедр, рейка 12x7); 5 — внутренние раскосы хвостовой части фюзеляжа (кедр, рейка 10x4); 6 — каркас киля (кедр, рейка 10x5); 7 — нервюры киля (кедр, рейка 5x5); 8 — кромка руля направления (выклейка из семи слоев елового шпона s0.8); 9 — нервюры руля направления (кедр, рейка 5x5); 10 — каркас руля направления (кедр, рейка 10x5); 11 — хвостовое колесо (пластик, 020); 12 — хвостовая опора (проволока ОВС диаметром 1,5); 13 — кабанчик руля высоты (дюралюминий, лист s2); 14 — стрингеры хвостовой части фюзеляжа (кедр, рейка 4x4); 15 — крепление подкосов к фюзеляжу (болт М2 с гайкой и шайбами); 16 — крепление консолей крыла к фюзеляжу (сталь, шпилька М4 с гайками и шайбами); 17 — основная стойка шасси (дюралюминий, лист s2); 18 — колесо («Термик», диаметром 50); 19 — носовая часть фюзеляжа (фанера sl2); 20 — топливный шланг; 21 — накладка (фанера s3): 22 — двигатель КМД-2,5; 23 — моторама (береза, брусок 15x15); 24 — тяга управления; 25 — топливный бак; 26 — корневая нервюра (кедр s8, облицованный фанерой s1,2); 27,32 — лонжероны (сосна, рейка 8x4); 28 — нервюры (фанера s1,2); 29 — задняя кромка (кедр, рейка 10x5); 30 — подкос; 31 — передняя кромка (липа, рейка 6x6); 33 — вставки (стеклопластик); 34 — концевая нервюра (фанера sl,2); 35 — законцовка крыла (выклейка из семи слоев елового шпона s0,8); 36 — кронштейны крепления подкосов (дюралюминий, лист s2); 37 — крепление основных стоек шасси (болт МЗ с гайкой и шайбой); 38 — кронштейн крепления подкосов к фюзеляжу (дюралюминий, уголок с полкой s2); 39 — крепление кронштейна качалки к фюзеляжу (болт М4 с гайкой и шайбами); 40 — кронштейн с качалкой управления; 41 — нервюры руля высоты (кедр, рейка 5x5); 42 — шарнир руля высоты (леска 00,15, заплетенная «восьмеркой»); 43 — передняя кромка стабилизатора (выклейка из семи слоев елового шпона s0,8); 44 — нервюры стабилизатора (кедр, рейка 5x5); 45 — торсион (проволока ОВС диеметром 2); 46 — задняя кромка стабилизатора (кедр, рейка 10x5); 47 — передняя кромка руля высоты (кедр, рейка 10x5); 48 — задняя кромка руля высоты (выклейка из семи слоев елового шпона s0,8); 49 — вставка (липа); 50 — ось колеса шасси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Кордовая модель-полукопия самолёта  PIPER</dc:title>
  <dc:creator>Любовь Воробей</dc:creator>
  <cp:lastModifiedBy>Home</cp:lastModifiedBy>
  <cp:revision>9</cp:revision>
  <dcterms:created xsi:type="dcterms:W3CDTF">2020-03-28T07:49:50Z</dcterms:created>
  <dcterms:modified xsi:type="dcterms:W3CDTF">2020-03-30T12:19:48Z</dcterms:modified>
</cp:coreProperties>
</file>